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Montserrat"/>
      <p:regular r:id="rId27"/>
      <p:bold r:id="rId28"/>
      <p:italic r:id="rId29"/>
      <p:boldItalic r:id="rId30"/>
    </p:embeddedFont>
    <p:embeddedFont>
      <p:font typeface="Montserrat Medium"/>
      <p:regular r:id="rId31"/>
      <p:bold r:id="rId32"/>
      <p:italic r:id="rId33"/>
      <p:boldItalic r:id="rId34"/>
    </p:embeddedFont>
    <p:embeddedFont>
      <p:font typeface="Montserrat ExtraLight"/>
      <p:regular r:id="rId35"/>
      <p:bold r:id="rId36"/>
      <p:italic r:id="rId37"/>
      <p:boldItalic r:id="rId38"/>
    </p:embeddedFont>
    <p:embeddedFont>
      <p:font typeface="Montserrat ExtraBold"/>
      <p:bold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ExtraBold-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Medium-regular.fntdata"/><Relationship Id="rId30" Type="http://schemas.openxmlformats.org/officeDocument/2006/relationships/font" Target="fonts/Montserrat-boldItalic.fntdata"/><Relationship Id="rId11" Type="http://schemas.openxmlformats.org/officeDocument/2006/relationships/slide" Target="slides/slide7.xml"/><Relationship Id="rId33" Type="http://schemas.openxmlformats.org/officeDocument/2006/relationships/font" Target="fonts/MontserratMedium-italic.fntdata"/><Relationship Id="rId10" Type="http://schemas.openxmlformats.org/officeDocument/2006/relationships/slide" Target="slides/slide6.xml"/><Relationship Id="rId32" Type="http://schemas.openxmlformats.org/officeDocument/2006/relationships/font" Target="fonts/MontserratMedium-bold.fntdata"/><Relationship Id="rId13" Type="http://schemas.openxmlformats.org/officeDocument/2006/relationships/slide" Target="slides/slide9.xml"/><Relationship Id="rId35" Type="http://schemas.openxmlformats.org/officeDocument/2006/relationships/font" Target="fonts/MontserratExtraLight-regular.fntdata"/><Relationship Id="rId12" Type="http://schemas.openxmlformats.org/officeDocument/2006/relationships/slide" Target="slides/slide8.xml"/><Relationship Id="rId34" Type="http://schemas.openxmlformats.org/officeDocument/2006/relationships/font" Target="fonts/MontserratMedium-boldItalic.fntdata"/><Relationship Id="rId15" Type="http://schemas.openxmlformats.org/officeDocument/2006/relationships/slide" Target="slides/slide11.xml"/><Relationship Id="rId37" Type="http://schemas.openxmlformats.org/officeDocument/2006/relationships/font" Target="fonts/MontserratExtraLight-italic.fntdata"/><Relationship Id="rId14" Type="http://schemas.openxmlformats.org/officeDocument/2006/relationships/slide" Target="slides/slide10.xml"/><Relationship Id="rId36" Type="http://schemas.openxmlformats.org/officeDocument/2006/relationships/font" Target="fonts/MontserratExtraLight-bold.fntdata"/><Relationship Id="rId17" Type="http://schemas.openxmlformats.org/officeDocument/2006/relationships/slide" Target="slides/slide13.xml"/><Relationship Id="rId39" Type="http://schemas.openxmlformats.org/officeDocument/2006/relationships/font" Target="fonts/MontserratExtraBold-bold.fntdata"/><Relationship Id="rId16" Type="http://schemas.openxmlformats.org/officeDocument/2006/relationships/slide" Target="slides/slide12.xml"/><Relationship Id="rId38" Type="http://schemas.openxmlformats.org/officeDocument/2006/relationships/font" Target="fonts/MontserratExtraLight-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01b13272f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01b13272f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1b13272f8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1b13272f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01b13272f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01b13272f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01b13272f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01b13272f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01b13272f8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01b13272f8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01b13272f8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01b13272f8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01b13272f8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01b13272f8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01b13272f8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01b13272f8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7f9262ee2f_0_26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7f9262ee2f_0_26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7f9262ee2f_0_26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f9262ee2f_0_26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1b13272f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01b13272f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01b13272f8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01b13272f8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01b13272f8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01b13272f8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7f9262ee2f_0_26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7f9262ee2f_0_26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1b13272f8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01b13272f8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01b13272f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01b13272f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01b13272f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01b13272f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1b13272f8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1b13272f8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1b13272f8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01b13272f8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1b13272f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01b13272f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01b13272f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01b13272f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hyperlink" Target="https://doi.org/10.4236/ojs.2021.112015"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hyperlink" Target="https://www.ijrte.org/wp-content/uploads/papers/v10i1/A58540510121.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 Id="rId3" Type="http://schemas.openxmlformats.org/officeDocument/2006/relationships/hyperlink" Target="https://www.diva-portal.org/smash/get/diva2:1574730/FULLTEXT01.pdf" TargetMode="External"/><Relationship Id="rId4" Type="http://schemas.openxmlformats.org/officeDocument/2006/relationships/hyperlink" Target="https://www.ijrte.org/wp-content/uploads/papers/v10i1/A58540510121.pdf" TargetMode="External"/><Relationship Id="rId5" Type="http://schemas.openxmlformats.org/officeDocument/2006/relationships/hyperlink" Target="http://ijcsit.com/docs/Volume%207/vol7issue5/ijcsit20160705044.pdf" TargetMode="External"/><Relationship Id="rId6" Type="http://schemas.openxmlformats.org/officeDocument/2006/relationships/hyperlink" Target="https://ijcat.com/archieve/volume8/issue9/ijcatr08091010.pdf" TargetMode="External"/><Relationship Id="rId7" Type="http://schemas.openxmlformats.org/officeDocument/2006/relationships/hyperlink" Target="https://www.kaggle.com/vishalyo990/prediction-of-quality-of-wine/data"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archive.ics.uci.edu/ml/datasets/wine+qualit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028675"/>
            <a:ext cx="4792200" cy="18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Prediction of wine quality using ML algorithms</a:t>
            </a:r>
            <a:endParaRPr/>
          </a:p>
        </p:txBody>
      </p:sp>
      <p:sp>
        <p:nvSpPr>
          <p:cNvPr id="159" name="Google Shape;159;p36"/>
          <p:cNvSpPr txBox="1"/>
          <p:nvPr>
            <p:ph idx="1" type="subTitle"/>
          </p:nvPr>
        </p:nvSpPr>
        <p:spPr>
          <a:xfrm>
            <a:off x="2044200" y="3704675"/>
            <a:ext cx="5055600" cy="46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By - Vaibhav Kesarwani (1901212)</a:t>
            </a:r>
            <a:endParaRPr/>
          </a:p>
          <a:p>
            <a:pPr indent="0" lvl="0" marL="0" rtl="0" algn="r">
              <a:spcBef>
                <a:spcPts val="0"/>
              </a:spcBef>
              <a:spcAft>
                <a:spcPts val="0"/>
              </a:spcAft>
              <a:buNone/>
            </a:pPr>
            <a:r>
              <a:rPr lang="en"/>
              <a:t>vaibhav.kesarwani@iiitg.ac.in</a:t>
            </a:r>
            <a:endParaRPr/>
          </a:p>
        </p:txBody>
      </p:sp>
      <p:sp>
        <p:nvSpPr>
          <p:cNvPr id="160" name="Google Shape;160;p36"/>
          <p:cNvSpPr txBox="1"/>
          <p:nvPr>
            <p:ph type="ctrTitle"/>
          </p:nvPr>
        </p:nvSpPr>
        <p:spPr>
          <a:xfrm>
            <a:off x="2941650" y="3150150"/>
            <a:ext cx="37740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ML Mini Project</a:t>
            </a:r>
            <a:endParaRPr b="0" sz="2200">
              <a:latin typeface="Montserrat ExtraLight"/>
              <a:ea typeface="Montserrat ExtraLight"/>
              <a:cs typeface="Montserrat ExtraLight"/>
              <a:sym typeface="Montserrat ExtraLight"/>
            </a:endParaRPr>
          </a:p>
        </p:txBody>
      </p:sp>
      <p:cxnSp>
        <p:nvCxnSpPr>
          <p:cNvPr id="161" name="Google Shape;161;p36"/>
          <p:cNvCxnSpPr/>
          <p:nvPr/>
        </p:nvCxnSpPr>
        <p:spPr>
          <a:xfrm>
            <a:off x="3276250" y="30603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5"/>
          <p:cNvSpPr txBox="1"/>
          <p:nvPr>
            <p:ph idx="1" type="body"/>
          </p:nvPr>
        </p:nvSpPr>
        <p:spPr>
          <a:xfrm>
            <a:off x="910350" y="600000"/>
            <a:ext cx="7323300" cy="415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6)  </a:t>
            </a:r>
            <a:r>
              <a:rPr lang="en" sz="1300"/>
              <a:t>1.Dahal, K.R., Dahal, J.N., Banjade, H. and Gaire, S. (2021) Prediction of Wine Quality Using Machine Learning Algorithms. Open Journal of Statistics, 11, 278-289. </a:t>
            </a:r>
            <a:endParaRPr sz="1300"/>
          </a:p>
          <a:p>
            <a:pPr indent="0" lvl="0" marL="0" rtl="0" algn="l">
              <a:spcBef>
                <a:spcPts val="1000"/>
              </a:spcBef>
              <a:spcAft>
                <a:spcPts val="0"/>
              </a:spcAft>
              <a:buNone/>
            </a:pPr>
            <a:r>
              <a:rPr lang="en" sz="1300" u="sng">
                <a:hlinkClick r:id="rId3"/>
              </a:rPr>
              <a:t>https://doi.org/10.4236/ojs.2021.112015</a:t>
            </a:r>
            <a:r>
              <a:rPr lang="en" sz="1300"/>
              <a:t> .</a:t>
            </a:r>
            <a:endParaRPr sz="1300"/>
          </a:p>
          <a:p>
            <a:pPr indent="0" lvl="0" marL="0" rtl="0" algn="l">
              <a:spcBef>
                <a:spcPts val="1000"/>
              </a:spcBef>
              <a:spcAft>
                <a:spcPts val="0"/>
              </a:spcAft>
              <a:buNone/>
            </a:pPr>
            <a:r>
              <a:t/>
            </a:r>
            <a:endParaRPr sz="1300"/>
          </a:p>
          <a:p>
            <a:pPr indent="0" lvl="0" marL="0" rtl="0" algn="l">
              <a:spcBef>
                <a:spcPts val="1000"/>
              </a:spcBef>
              <a:spcAft>
                <a:spcPts val="0"/>
              </a:spcAft>
              <a:buNone/>
            </a:pPr>
            <a:r>
              <a:rPr b="1" lang="en" sz="1300"/>
              <a:t>Algorithms Used:</a:t>
            </a:r>
            <a:r>
              <a:rPr lang="en" sz="1300"/>
              <a:t> </a:t>
            </a:r>
            <a:endParaRPr sz="1300"/>
          </a:p>
          <a:p>
            <a:pPr indent="-311150" lvl="0" marL="457200" rtl="0" algn="l">
              <a:spcBef>
                <a:spcPts val="1000"/>
              </a:spcBef>
              <a:spcAft>
                <a:spcPts val="0"/>
              </a:spcAft>
              <a:buSzPts val="1300"/>
              <a:buAutoNum type="arabicPeriod"/>
            </a:pPr>
            <a:r>
              <a:rPr lang="en" sz="1300"/>
              <a:t>Ridge Regression</a:t>
            </a:r>
            <a:endParaRPr sz="1300"/>
          </a:p>
          <a:p>
            <a:pPr indent="-311150" lvl="0" marL="457200" rtl="0" algn="l">
              <a:spcBef>
                <a:spcPts val="0"/>
              </a:spcBef>
              <a:spcAft>
                <a:spcPts val="0"/>
              </a:spcAft>
              <a:buSzPts val="1300"/>
              <a:buAutoNum type="arabicPeriod"/>
            </a:pPr>
            <a:r>
              <a:rPr lang="en" sz="1300"/>
              <a:t>Support Vector Machine</a:t>
            </a:r>
            <a:endParaRPr sz="1300"/>
          </a:p>
          <a:p>
            <a:pPr indent="-311150" lvl="0" marL="457200" rtl="0" algn="l">
              <a:spcBef>
                <a:spcPts val="0"/>
              </a:spcBef>
              <a:spcAft>
                <a:spcPts val="0"/>
              </a:spcAft>
              <a:buSzPts val="1300"/>
              <a:buAutoNum type="arabicPeriod"/>
            </a:pPr>
            <a:r>
              <a:rPr lang="en" sz="1300"/>
              <a:t>Gradient Boosting Regressor</a:t>
            </a:r>
            <a:endParaRPr sz="1300"/>
          </a:p>
          <a:p>
            <a:pPr indent="-311150" lvl="0" marL="457200" rtl="0" algn="l">
              <a:spcBef>
                <a:spcPts val="0"/>
              </a:spcBef>
              <a:spcAft>
                <a:spcPts val="0"/>
              </a:spcAft>
              <a:buSzPts val="1300"/>
              <a:buAutoNum type="arabicPeriod"/>
            </a:pPr>
            <a:r>
              <a:rPr lang="en" sz="1300"/>
              <a:t>Artificial Neural Network (ANNs)</a:t>
            </a:r>
            <a:endParaRPr sz="1300"/>
          </a:p>
          <a:p>
            <a:pPr indent="0" lvl="0" marL="0" rtl="0" algn="l">
              <a:spcBef>
                <a:spcPts val="0"/>
              </a:spcBef>
              <a:spcAft>
                <a:spcPts val="0"/>
              </a:spcAft>
              <a:buNone/>
            </a:pPr>
            <a:r>
              <a:t/>
            </a:r>
            <a:endParaRPr sz="1300"/>
          </a:p>
          <a:p>
            <a:pPr indent="0" lvl="0" marL="0" rtl="0" algn="l">
              <a:spcBef>
                <a:spcPts val="1000"/>
              </a:spcBef>
              <a:spcAft>
                <a:spcPts val="0"/>
              </a:spcAft>
              <a:buNone/>
            </a:pPr>
            <a:r>
              <a:rPr b="1" lang="en" sz="1300"/>
              <a:t>Conclusion :</a:t>
            </a:r>
            <a:r>
              <a:rPr lang="en" sz="1300"/>
              <a:t> </a:t>
            </a:r>
            <a:endParaRPr sz="1300"/>
          </a:p>
          <a:p>
            <a:pPr indent="0" lvl="0" marL="0" rtl="0" algn="l">
              <a:spcBef>
                <a:spcPts val="1000"/>
              </a:spcBef>
              <a:spcAft>
                <a:spcPts val="0"/>
              </a:spcAft>
              <a:buNone/>
            </a:pPr>
            <a:r>
              <a:rPr lang="en" sz="1300"/>
              <a:t>This work demonstrated that various statistical analysis can be used to analyze the parameters in the existing dataset to determine the wine quality. Based on their analysis, Gradient Boosting performs best to predict the wine quality. The prediction of ANN lies behind other mathematical models because the dataset is small and heavily skewed.If the datasets were large enough then ANN could render better predictions.</a:t>
            </a:r>
            <a:endParaRPr sz="1300"/>
          </a:p>
          <a:p>
            <a:pPr indent="0" lvl="0" marL="0" rtl="0" algn="l">
              <a:spcBef>
                <a:spcPts val="1000"/>
              </a:spcBef>
              <a:spcAft>
                <a:spcPts val="0"/>
              </a:spcAft>
              <a:buNone/>
            </a:pPr>
            <a:r>
              <a:t/>
            </a:r>
            <a:endParaRPr sz="1300"/>
          </a:p>
          <a:p>
            <a:pPr indent="0" lvl="0" marL="0" rtl="0" algn="l">
              <a:spcBef>
                <a:spcPts val="1000"/>
              </a:spcBef>
              <a:spcAft>
                <a:spcPts val="0"/>
              </a:spcAft>
              <a:buNone/>
            </a:pPr>
            <a:r>
              <a:t/>
            </a:r>
            <a:endParaRPr sz="1300"/>
          </a:p>
          <a:p>
            <a:pPr indent="0" lvl="0" marL="0" rtl="0" algn="l">
              <a:spcBef>
                <a:spcPts val="1000"/>
              </a:spcBef>
              <a:spcAft>
                <a:spcPts val="0"/>
              </a:spcAft>
              <a:buNone/>
            </a:pPr>
            <a:r>
              <a:t/>
            </a:r>
            <a:endParaRPr sz="1300"/>
          </a:p>
          <a:p>
            <a:pPr indent="0" lvl="0" marL="0" rtl="0" algn="l">
              <a:spcBef>
                <a:spcPts val="1000"/>
              </a:spcBef>
              <a:spcAft>
                <a:spcPts val="1000"/>
              </a:spcAft>
              <a:buNone/>
            </a:pPr>
            <a:r>
              <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6"/>
          <p:cNvSpPr txBox="1"/>
          <p:nvPr>
            <p:ph idx="1" type="body"/>
          </p:nvPr>
        </p:nvSpPr>
        <p:spPr>
          <a:xfrm>
            <a:off x="910350" y="600000"/>
            <a:ext cx="7323300" cy="39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7) A Study and Analysis of Machine Learning Techniques in Predicting Wine Quality Mohit Gupta, Vanmathi C. (May 2021)</a:t>
            </a:r>
            <a:endParaRPr sz="1300"/>
          </a:p>
          <a:p>
            <a:pPr indent="0" lvl="0" marL="0" rtl="0" algn="l">
              <a:spcBef>
                <a:spcPts val="1000"/>
              </a:spcBef>
              <a:spcAft>
                <a:spcPts val="0"/>
              </a:spcAft>
              <a:buNone/>
            </a:pPr>
            <a:r>
              <a:rPr lang="en" sz="1300"/>
              <a:t>( </a:t>
            </a:r>
            <a:r>
              <a:rPr lang="en" sz="1300" u="sng">
                <a:solidFill>
                  <a:schemeClr val="hlink"/>
                </a:solidFill>
                <a:hlinkClick r:id="rId3"/>
              </a:rPr>
              <a:t>https://www.ijrte.org/wp-content/uploads/papers/v10i1/A58540510121.pdf</a:t>
            </a:r>
            <a:r>
              <a:rPr lang="en" sz="1300"/>
              <a:t> )</a:t>
            </a:r>
            <a:endParaRPr sz="1300"/>
          </a:p>
          <a:p>
            <a:pPr indent="0" lvl="0" marL="0" rtl="0" algn="l">
              <a:spcBef>
                <a:spcPts val="1000"/>
              </a:spcBef>
              <a:spcAft>
                <a:spcPts val="0"/>
              </a:spcAft>
              <a:buNone/>
            </a:pPr>
            <a:r>
              <a:t/>
            </a:r>
            <a:endParaRPr sz="1300"/>
          </a:p>
          <a:p>
            <a:pPr indent="0" lvl="0" marL="0" rtl="0" algn="l">
              <a:spcBef>
                <a:spcPts val="1000"/>
              </a:spcBef>
              <a:spcAft>
                <a:spcPts val="0"/>
              </a:spcAft>
              <a:buNone/>
            </a:pPr>
            <a:r>
              <a:rPr b="1" lang="en" sz="1300"/>
              <a:t>Algorithms Used: </a:t>
            </a:r>
            <a:endParaRPr b="1" sz="1300"/>
          </a:p>
          <a:p>
            <a:pPr indent="-311150" lvl="0" marL="457200" rtl="0" algn="l">
              <a:spcBef>
                <a:spcPts val="1000"/>
              </a:spcBef>
              <a:spcAft>
                <a:spcPts val="0"/>
              </a:spcAft>
              <a:buSzPts val="1300"/>
              <a:buAutoNum type="arabicPeriod"/>
            </a:pPr>
            <a:r>
              <a:rPr lang="en" sz="1300"/>
              <a:t>Random Forest, </a:t>
            </a:r>
            <a:endParaRPr sz="1300"/>
          </a:p>
          <a:p>
            <a:pPr indent="-311150" lvl="0" marL="457200" rtl="0" algn="l">
              <a:spcBef>
                <a:spcPts val="0"/>
              </a:spcBef>
              <a:spcAft>
                <a:spcPts val="0"/>
              </a:spcAft>
              <a:buSzPts val="1300"/>
              <a:buAutoNum type="arabicPeriod"/>
            </a:pPr>
            <a:r>
              <a:rPr lang="en" sz="1300"/>
              <a:t>Support Vector Machine, </a:t>
            </a:r>
            <a:endParaRPr sz="1300"/>
          </a:p>
          <a:p>
            <a:pPr indent="-311150" lvl="0" marL="457200" rtl="0" algn="l">
              <a:spcBef>
                <a:spcPts val="0"/>
              </a:spcBef>
              <a:spcAft>
                <a:spcPts val="0"/>
              </a:spcAft>
              <a:buSzPts val="1300"/>
              <a:buAutoNum type="arabicPeriod"/>
            </a:pPr>
            <a:r>
              <a:rPr lang="en" sz="1300"/>
              <a:t>Decision Tree, </a:t>
            </a:r>
            <a:endParaRPr sz="1300"/>
          </a:p>
          <a:p>
            <a:pPr indent="-311150" lvl="0" marL="457200" rtl="0" algn="l">
              <a:spcBef>
                <a:spcPts val="0"/>
              </a:spcBef>
              <a:spcAft>
                <a:spcPts val="0"/>
              </a:spcAft>
              <a:buSzPts val="1300"/>
              <a:buAutoNum type="arabicPeriod"/>
            </a:pPr>
            <a:r>
              <a:rPr lang="en" sz="1300"/>
              <a:t>K Nearest Neighbors (KNN), </a:t>
            </a:r>
            <a:endParaRPr sz="1300"/>
          </a:p>
          <a:p>
            <a:pPr indent="-311150" lvl="0" marL="457200" rtl="0" algn="l">
              <a:spcBef>
                <a:spcPts val="0"/>
              </a:spcBef>
              <a:spcAft>
                <a:spcPts val="0"/>
              </a:spcAft>
              <a:buSzPts val="1300"/>
              <a:buAutoNum type="arabicPeriod"/>
            </a:pPr>
            <a:r>
              <a:rPr lang="en" sz="1300"/>
              <a:t>MP5 Model(combination of data classification and regression).</a:t>
            </a:r>
            <a:endParaRPr sz="1300"/>
          </a:p>
          <a:p>
            <a:pPr indent="0" lvl="0" marL="457200" rtl="0" algn="l">
              <a:spcBef>
                <a:spcPts val="1000"/>
              </a:spcBef>
              <a:spcAft>
                <a:spcPts val="0"/>
              </a:spcAft>
              <a:buNone/>
            </a:pPr>
            <a:r>
              <a:t/>
            </a:r>
            <a:endParaRPr sz="1300"/>
          </a:p>
          <a:p>
            <a:pPr indent="0" lvl="0" marL="0" rtl="0" algn="l">
              <a:spcBef>
                <a:spcPts val="1000"/>
              </a:spcBef>
              <a:spcAft>
                <a:spcPts val="0"/>
              </a:spcAft>
              <a:buNone/>
            </a:pPr>
            <a:r>
              <a:rPr b="1" lang="en" sz="1300"/>
              <a:t>Conclusion:</a:t>
            </a:r>
            <a:r>
              <a:rPr lang="en" sz="1300"/>
              <a:t> </a:t>
            </a:r>
            <a:endParaRPr sz="1300"/>
          </a:p>
          <a:p>
            <a:pPr indent="0" lvl="0" marL="0" rtl="0" algn="l">
              <a:spcBef>
                <a:spcPts val="1000"/>
              </a:spcBef>
              <a:spcAft>
                <a:spcPts val="0"/>
              </a:spcAft>
              <a:buNone/>
            </a:pPr>
            <a:r>
              <a:rPr lang="en" sz="1300"/>
              <a:t>Using white wine samples only one variant, the Random Forest variant, performed better. K-nearest neighbors performed statistically worse. While in the case of samples in red wine, only Random Forest performed well.</a:t>
            </a:r>
            <a:endParaRPr sz="1300"/>
          </a:p>
          <a:p>
            <a:pPr indent="0" lvl="0" marL="0" rtl="0" algn="l">
              <a:spcBef>
                <a:spcPts val="1000"/>
              </a:spcBef>
              <a:spcAft>
                <a:spcPts val="0"/>
              </a:spcAft>
              <a:buNone/>
            </a:pPr>
            <a:r>
              <a:t/>
            </a:r>
            <a:endParaRPr sz="1300"/>
          </a:p>
          <a:p>
            <a:pPr indent="0" lvl="0" marL="0" rtl="0" algn="l">
              <a:spcBef>
                <a:spcPts val="1000"/>
              </a:spcBef>
              <a:spcAft>
                <a:spcPts val="0"/>
              </a:spcAft>
              <a:buNone/>
            </a:pPr>
            <a:r>
              <a:t/>
            </a:r>
            <a:endParaRPr sz="1300"/>
          </a:p>
          <a:p>
            <a:pPr indent="0" lvl="0" marL="0" rtl="0" algn="l">
              <a:spcBef>
                <a:spcPts val="1000"/>
              </a:spcBef>
              <a:spcAft>
                <a:spcPts val="1000"/>
              </a:spcAft>
              <a:buNone/>
            </a:pPr>
            <a:r>
              <a:t/>
            </a: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7"/>
          <p:cNvSpPr txBox="1"/>
          <p:nvPr>
            <p:ph type="title"/>
          </p:nvPr>
        </p:nvSpPr>
        <p:spPr>
          <a:xfrm>
            <a:off x="1920750" y="1634425"/>
            <a:ext cx="5526300" cy="111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Results and Discussion</a:t>
            </a:r>
            <a:endParaRPr sz="5000"/>
          </a:p>
        </p:txBody>
      </p:sp>
      <p:sp>
        <p:nvSpPr>
          <p:cNvPr id="234" name="Google Shape;234;p47"/>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For Red Wine Dataset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RESULTS AND DISCUSSION</a:t>
            </a:r>
            <a:endParaRPr/>
          </a:p>
        </p:txBody>
      </p:sp>
      <p:sp>
        <p:nvSpPr>
          <p:cNvPr id="240" name="Google Shape;240;p48"/>
          <p:cNvSpPr txBox="1"/>
          <p:nvPr>
            <p:ph idx="1" type="body"/>
          </p:nvPr>
        </p:nvSpPr>
        <p:spPr>
          <a:xfrm>
            <a:off x="938500" y="1386425"/>
            <a:ext cx="5330100" cy="341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
            </a:r>
            <a:r>
              <a:rPr lang="en"/>
              <a:t>ivided the data into three groups such as train data, validation data and  test data. </a:t>
            </a:r>
            <a:endParaRPr/>
          </a:p>
          <a:p>
            <a:pPr indent="0" lvl="0" marL="0" rtl="0" algn="l">
              <a:spcBef>
                <a:spcPts val="1600"/>
              </a:spcBef>
              <a:spcAft>
                <a:spcPts val="0"/>
              </a:spcAft>
              <a:buNone/>
            </a:pPr>
            <a:r>
              <a:rPr lang="en"/>
              <a:t>Then trained each classifier based on the trained data and predict the power of classifier on the test data. So, each classifier able to show all the performance metrics such as accuracy, recall and precision. Also build few graphs so that it will be easy to understand it in a better way. Observed the data types present in the dataset and also analysed the data for null values.</a:t>
            </a:r>
            <a:endParaRPr/>
          </a:p>
          <a:p>
            <a:pPr indent="0" lvl="0" marL="0" rtl="0" algn="l">
              <a:spcBef>
                <a:spcPts val="1600"/>
              </a:spcBef>
              <a:spcAft>
                <a:spcPts val="1600"/>
              </a:spcAft>
              <a:buNone/>
            </a:pPr>
            <a:r>
              <a:rPr lang="en"/>
              <a:t>Also done the K-Fold Cross Validation (k=5) on different models to check the robustness of the model and </a:t>
            </a:r>
            <a:r>
              <a:rPr lang="en"/>
              <a:t>overfitting</a:t>
            </a:r>
            <a:r>
              <a:rPr lang="en"/>
              <a:t> issue. Calculated Accuracy, Precision and Recall for every folds.</a:t>
            </a:r>
            <a:endParaRPr/>
          </a:p>
        </p:txBody>
      </p:sp>
      <p:cxnSp>
        <p:nvCxnSpPr>
          <p:cNvPr id="241" name="Google Shape;241;p48"/>
          <p:cNvCxnSpPr/>
          <p:nvPr/>
        </p:nvCxnSpPr>
        <p:spPr>
          <a:xfrm>
            <a:off x="1026200" y="414022"/>
            <a:ext cx="4227000" cy="126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DISCUSSION</a:t>
            </a:r>
            <a:endParaRPr/>
          </a:p>
        </p:txBody>
      </p:sp>
      <p:sp>
        <p:nvSpPr>
          <p:cNvPr id="247" name="Google Shape;247;p49"/>
          <p:cNvSpPr txBox="1"/>
          <p:nvPr>
            <p:ph idx="1" type="body"/>
          </p:nvPr>
        </p:nvSpPr>
        <p:spPr>
          <a:xfrm>
            <a:off x="938500" y="1386425"/>
            <a:ext cx="5691900" cy="341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Algorithms used for classification are : </a:t>
            </a:r>
            <a:endParaRPr b="1" sz="1500"/>
          </a:p>
          <a:p>
            <a:pPr indent="-323850" lvl="0" marL="457200" rtl="0" algn="l">
              <a:spcBef>
                <a:spcPts val="1600"/>
              </a:spcBef>
              <a:spcAft>
                <a:spcPts val="0"/>
              </a:spcAft>
              <a:buSzPts val="1500"/>
              <a:buChar char="❖"/>
            </a:pPr>
            <a:r>
              <a:rPr lang="en" sz="1500"/>
              <a:t>Logistic Regression</a:t>
            </a:r>
            <a:endParaRPr sz="1500"/>
          </a:p>
          <a:p>
            <a:pPr indent="-323850" lvl="0" marL="457200" rtl="0" algn="l">
              <a:spcBef>
                <a:spcPts val="0"/>
              </a:spcBef>
              <a:spcAft>
                <a:spcPts val="0"/>
              </a:spcAft>
              <a:buSzPts val="1500"/>
              <a:buChar char="❖"/>
            </a:pPr>
            <a:r>
              <a:rPr lang="en" sz="1500"/>
              <a:t>Single Perceptron Model</a:t>
            </a:r>
            <a:endParaRPr sz="1500"/>
          </a:p>
          <a:p>
            <a:pPr indent="-323850" lvl="0" marL="457200" rtl="0" algn="l">
              <a:spcBef>
                <a:spcPts val="0"/>
              </a:spcBef>
              <a:spcAft>
                <a:spcPts val="0"/>
              </a:spcAft>
              <a:buSzPts val="1500"/>
              <a:buChar char="❖"/>
            </a:pPr>
            <a:r>
              <a:rPr lang="en" sz="1500"/>
              <a:t>MultiLayer Perceptron</a:t>
            </a:r>
            <a:endParaRPr sz="1500"/>
          </a:p>
          <a:p>
            <a:pPr indent="0" lvl="0" marL="0" rtl="0" algn="l">
              <a:spcBef>
                <a:spcPts val="1600"/>
              </a:spcBef>
              <a:spcAft>
                <a:spcPts val="0"/>
              </a:spcAft>
              <a:buNone/>
            </a:pPr>
            <a:r>
              <a:rPr lang="en" sz="1500"/>
              <a:t>Applied and Compared the results of the above three models .</a:t>
            </a:r>
            <a:endParaRPr sz="1500"/>
          </a:p>
          <a:p>
            <a:pPr indent="0" lvl="0" marL="0" rtl="0" algn="l">
              <a:spcBef>
                <a:spcPts val="1600"/>
              </a:spcBef>
              <a:spcAft>
                <a:spcPts val="1600"/>
              </a:spcAft>
              <a:buNone/>
            </a:pPr>
            <a:r>
              <a:rPr lang="en" sz="1500"/>
              <a:t>Performed hyper-parameter tuning using </a:t>
            </a:r>
            <a:r>
              <a:rPr lang="en" sz="1500"/>
              <a:t>inbuilt</a:t>
            </a:r>
            <a:r>
              <a:rPr lang="en" sz="1500"/>
              <a:t> method ( GridSearchCV() ) to get the best set of hyperparameters among the given param_grid  (</a:t>
            </a:r>
            <a:r>
              <a:rPr lang="en" sz="1500">
                <a:highlight>
                  <a:schemeClr val="dk1"/>
                </a:highlight>
              </a:rPr>
              <a:t>The parameter grid to explore, as a dictionary mapping estimator parameters to sequences of allowed values.)</a:t>
            </a:r>
            <a:endParaRPr sz="1800">
              <a:highlight>
                <a:schemeClr val="dk1"/>
              </a:highlight>
            </a:endParaRPr>
          </a:p>
        </p:txBody>
      </p:sp>
      <p:cxnSp>
        <p:nvCxnSpPr>
          <p:cNvPr id="248" name="Google Shape;248;p49"/>
          <p:cNvCxnSpPr/>
          <p:nvPr/>
        </p:nvCxnSpPr>
        <p:spPr>
          <a:xfrm>
            <a:off x="1026200" y="414022"/>
            <a:ext cx="4312200" cy="3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5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RESULTS AND DISCUSSION</a:t>
            </a:r>
            <a:endParaRPr>
              <a:solidFill>
                <a:schemeClr val="lt2"/>
              </a:solidFill>
            </a:endParaRPr>
          </a:p>
          <a:p>
            <a:pPr indent="0" lvl="0" marL="0" rtl="0" algn="l">
              <a:spcBef>
                <a:spcPts val="0"/>
              </a:spcBef>
              <a:spcAft>
                <a:spcPts val="0"/>
              </a:spcAft>
              <a:buNone/>
            </a:pPr>
            <a:r>
              <a:t/>
            </a:r>
            <a:endParaRPr/>
          </a:p>
        </p:txBody>
      </p:sp>
      <p:sp>
        <p:nvSpPr>
          <p:cNvPr id="254" name="Google Shape;254;p50"/>
          <p:cNvSpPr txBox="1"/>
          <p:nvPr>
            <p:ph idx="1" type="body"/>
          </p:nvPr>
        </p:nvSpPr>
        <p:spPr>
          <a:xfrm>
            <a:off x="1042400" y="1220500"/>
            <a:ext cx="5965800" cy="60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800">
                <a:solidFill>
                  <a:schemeClr val="dk2"/>
                </a:solidFill>
              </a:rPr>
              <a:t>Logistic Regression :</a:t>
            </a:r>
            <a:r>
              <a:rPr b="1" lang="en" sz="1600"/>
              <a:t> </a:t>
            </a:r>
            <a:r>
              <a:rPr lang="en" sz="1600"/>
              <a:t>It gave us an accuracy of 85.938</a:t>
            </a:r>
            <a:endParaRPr sz="1600"/>
          </a:p>
        </p:txBody>
      </p:sp>
      <p:pic>
        <p:nvPicPr>
          <p:cNvPr id="255" name="Google Shape;255;p50"/>
          <p:cNvPicPr preferRelativeResize="0"/>
          <p:nvPr/>
        </p:nvPicPr>
        <p:blipFill>
          <a:blip r:embed="rId3">
            <a:alphaModFix/>
          </a:blip>
          <a:stretch>
            <a:fillRect/>
          </a:stretch>
        </p:blipFill>
        <p:spPr>
          <a:xfrm>
            <a:off x="3988529" y="2365950"/>
            <a:ext cx="5076196" cy="2117999"/>
          </a:xfrm>
          <a:prstGeom prst="rect">
            <a:avLst/>
          </a:prstGeom>
          <a:noFill/>
          <a:ln>
            <a:noFill/>
          </a:ln>
        </p:spPr>
      </p:pic>
      <p:cxnSp>
        <p:nvCxnSpPr>
          <p:cNvPr id="256" name="Google Shape;256;p50"/>
          <p:cNvCxnSpPr/>
          <p:nvPr/>
        </p:nvCxnSpPr>
        <p:spPr>
          <a:xfrm>
            <a:off x="1026200" y="414022"/>
            <a:ext cx="4251300" cy="3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57" name="Google Shape;257;p50"/>
          <p:cNvPicPr preferRelativeResize="0"/>
          <p:nvPr/>
        </p:nvPicPr>
        <p:blipFill>
          <a:blip r:embed="rId4">
            <a:alphaModFix/>
          </a:blip>
          <a:stretch>
            <a:fillRect/>
          </a:stretch>
        </p:blipFill>
        <p:spPr>
          <a:xfrm>
            <a:off x="163100" y="2329087"/>
            <a:ext cx="3563844" cy="2191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5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RESULTS AND DISCUSSION</a:t>
            </a:r>
            <a:endParaRPr>
              <a:solidFill>
                <a:schemeClr val="lt2"/>
              </a:solidFill>
            </a:endParaRPr>
          </a:p>
          <a:p>
            <a:pPr indent="0" lvl="0" marL="0" rtl="0" algn="l">
              <a:spcBef>
                <a:spcPts val="0"/>
              </a:spcBef>
              <a:spcAft>
                <a:spcPts val="0"/>
              </a:spcAft>
              <a:buNone/>
            </a:pPr>
            <a:r>
              <a:t/>
            </a:r>
            <a:endParaRPr/>
          </a:p>
        </p:txBody>
      </p:sp>
      <p:sp>
        <p:nvSpPr>
          <p:cNvPr id="263" name="Google Shape;263;p51"/>
          <p:cNvSpPr txBox="1"/>
          <p:nvPr>
            <p:ph idx="1" type="body"/>
          </p:nvPr>
        </p:nvSpPr>
        <p:spPr>
          <a:xfrm>
            <a:off x="1042400" y="1220500"/>
            <a:ext cx="5965800" cy="60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800">
                <a:solidFill>
                  <a:schemeClr val="dk2"/>
                </a:solidFill>
              </a:rPr>
              <a:t>Single Perceptron </a:t>
            </a:r>
            <a:r>
              <a:rPr b="1" lang="en" sz="1800">
                <a:solidFill>
                  <a:schemeClr val="dk2"/>
                </a:solidFill>
              </a:rPr>
              <a:t>:</a:t>
            </a:r>
            <a:r>
              <a:rPr b="1" lang="en" sz="1600"/>
              <a:t> </a:t>
            </a:r>
            <a:r>
              <a:rPr lang="en" sz="1600"/>
              <a:t>It gave us an accuracy of 80.625</a:t>
            </a:r>
            <a:endParaRPr sz="1600"/>
          </a:p>
        </p:txBody>
      </p:sp>
      <p:pic>
        <p:nvPicPr>
          <p:cNvPr id="264" name="Google Shape;264;p51"/>
          <p:cNvPicPr preferRelativeResize="0"/>
          <p:nvPr/>
        </p:nvPicPr>
        <p:blipFill>
          <a:blip r:embed="rId3">
            <a:alphaModFix/>
          </a:blip>
          <a:stretch>
            <a:fillRect/>
          </a:stretch>
        </p:blipFill>
        <p:spPr>
          <a:xfrm>
            <a:off x="3815625" y="2265700"/>
            <a:ext cx="5093776" cy="2183050"/>
          </a:xfrm>
          <a:prstGeom prst="rect">
            <a:avLst/>
          </a:prstGeom>
          <a:noFill/>
          <a:ln>
            <a:noFill/>
          </a:ln>
        </p:spPr>
      </p:pic>
      <p:cxnSp>
        <p:nvCxnSpPr>
          <p:cNvPr id="265" name="Google Shape;265;p51"/>
          <p:cNvCxnSpPr/>
          <p:nvPr/>
        </p:nvCxnSpPr>
        <p:spPr>
          <a:xfrm>
            <a:off x="1026200" y="414022"/>
            <a:ext cx="4178400" cy="3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66" name="Google Shape;266;p51"/>
          <p:cNvPicPr preferRelativeResize="0"/>
          <p:nvPr/>
        </p:nvPicPr>
        <p:blipFill>
          <a:blip r:embed="rId4">
            <a:alphaModFix/>
          </a:blip>
          <a:stretch>
            <a:fillRect/>
          </a:stretch>
        </p:blipFill>
        <p:spPr>
          <a:xfrm>
            <a:off x="163100" y="2265375"/>
            <a:ext cx="3510825" cy="218370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RESULTS AND DISCUSSION</a:t>
            </a:r>
            <a:endParaRPr>
              <a:solidFill>
                <a:schemeClr val="lt2"/>
              </a:solidFill>
            </a:endParaRPr>
          </a:p>
          <a:p>
            <a:pPr indent="0" lvl="0" marL="0" rtl="0" algn="l">
              <a:spcBef>
                <a:spcPts val="0"/>
              </a:spcBef>
              <a:spcAft>
                <a:spcPts val="0"/>
              </a:spcAft>
              <a:buNone/>
            </a:pPr>
            <a:r>
              <a:t/>
            </a:r>
            <a:endParaRPr/>
          </a:p>
        </p:txBody>
      </p:sp>
      <p:sp>
        <p:nvSpPr>
          <p:cNvPr id="272" name="Google Shape;272;p52"/>
          <p:cNvSpPr txBox="1"/>
          <p:nvPr>
            <p:ph idx="1" type="body"/>
          </p:nvPr>
        </p:nvSpPr>
        <p:spPr>
          <a:xfrm>
            <a:off x="1042400" y="1220500"/>
            <a:ext cx="5965800" cy="60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800">
                <a:solidFill>
                  <a:schemeClr val="dk2"/>
                </a:solidFill>
              </a:rPr>
              <a:t>MultiLayer Perceptron</a:t>
            </a:r>
            <a:r>
              <a:rPr b="1" lang="en" sz="1800">
                <a:solidFill>
                  <a:schemeClr val="dk2"/>
                </a:solidFill>
              </a:rPr>
              <a:t> :</a:t>
            </a:r>
            <a:r>
              <a:rPr b="1" lang="en" sz="1600"/>
              <a:t> </a:t>
            </a:r>
            <a:r>
              <a:rPr lang="en" sz="1600"/>
              <a:t>It gave us an accuracy of 87.813</a:t>
            </a:r>
            <a:endParaRPr sz="1600"/>
          </a:p>
        </p:txBody>
      </p:sp>
      <p:pic>
        <p:nvPicPr>
          <p:cNvPr id="273" name="Google Shape;273;p52"/>
          <p:cNvPicPr preferRelativeResize="0"/>
          <p:nvPr/>
        </p:nvPicPr>
        <p:blipFill>
          <a:blip r:embed="rId3">
            <a:alphaModFix/>
          </a:blip>
          <a:stretch>
            <a:fillRect/>
          </a:stretch>
        </p:blipFill>
        <p:spPr>
          <a:xfrm>
            <a:off x="3970988" y="2328850"/>
            <a:ext cx="4817436" cy="2068325"/>
          </a:xfrm>
          <a:prstGeom prst="rect">
            <a:avLst/>
          </a:prstGeom>
          <a:noFill/>
          <a:ln>
            <a:noFill/>
          </a:ln>
        </p:spPr>
      </p:pic>
      <p:cxnSp>
        <p:nvCxnSpPr>
          <p:cNvPr id="274" name="Google Shape;274;p52"/>
          <p:cNvCxnSpPr/>
          <p:nvPr/>
        </p:nvCxnSpPr>
        <p:spPr>
          <a:xfrm>
            <a:off x="1026200" y="414022"/>
            <a:ext cx="4178400" cy="3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75" name="Google Shape;275;p52"/>
          <p:cNvPicPr preferRelativeResize="0"/>
          <p:nvPr/>
        </p:nvPicPr>
        <p:blipFill>
          <a:blip r:embed="rId4">
            <a:alphaModFix/>
          </a:blip>
          <a:stretch>
            <a:fillRect/>
          </a:stretch>
        </p:blipFill>
        <p:spPr>
          <a:xfrm>
            <a:off x="259575" y="2288487"/>
            <a:ext cx="3396377" cy="2149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ACCURACY COMPARISONS!</a:t>
            </a:r>
            <a:endParaRPr/>
          </a:p>
        </p:txBody>
      </p:sp>
      <p:cxnSp>
        <p:nvCxnSpPr>
          <p:cNvPr id="281" name="Google Shape;281;p53"/>
          <p:cNvCxnSpPr/>
          <p:nvPr/>
        </p:nvCxnSpPr>
        <p:spPr>
          <a:xfrm>
            <a:off x="1026200" y="414022"/>
            <a:ext cx="4519500" cy="444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82" name="Google Shape;282;p53"/>
          <p:cNvSpPr/>
          <p:nvPr/>
        </p:nvSpPr>
        <p:spPr>
          <a:xfrm>
            <a:off x="1077905" y="2739425"/>
            <a:ext cx="1819200" cy="1819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3"/>
          <p:cNvSpPr txBox="1"/>
          <p:nvPr>
            <p:ph idx="4294967295" type="title"/>
          </p:nvPr>
        </p:nvSpPr>
        <p:spPr>
          <a:xfrm>
            <a:off x="695245" y="3082358"/>
            <a:ext cx="25845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rPr>
              <a:t>85.938</a:t>
            </a:r>
            <a:r>
              <a:rPr lang="en">
                <a:solidFill>
                  <a:schemeClr val="accent6"/>
                </a:solidFill>
              </a:rPr>
              <a:t>%</a:t>
            </a:r>
            <a:endParaRPr>
              <a:solidFill>
                <a:schemeClr val="accent6"/>
              </a:solidFill>
            </a:endParaRPr>
          </a:p>
        </p:txBody>
      </p:sp>
      <p:sp>
        <p:nvSpPr>
          <p:cNvPr id="284" name="Google Shape;284;p53"/>
          <p:cNvSpPr txBox="1"/>
          <p:nvPr>
            <p:ph idx="4294967295" type="subTitle"/>
          </p:nvPr>
        </p:nvSpPr>
        <p:spPr>
          <a:xfrm>
            <a:off x="1228345" y="3707257"/>
            <a:ext cx="1518300" cy="63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accent6"/>
                </a:solidFill>
              </a:rPr>
              <a:t>Logistic Regression</a:t>
            </a:r>
            <a:endParaRPr sz="1400">
              <a:solidFill>
                <a:schemeClr val="accent6"/>
              </a:solidFill>
            </a:endParaRPr>
          </a:p>
        </p:txBody>
      </p:sp>
      <p:sp>
        <p:nvSpPr>
          <p:cNvPr id="285" name="Google Shape;285;p53"/>
          <p:cNvSpPr/>
          <p:nvPr/>
        </p:nvSpPr>
        <p:spPr>
          <a:xfrm>
            <a:off x="3279750" y="1606525"/>
            <a:ext cx="2584500" cy="2584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3"/>
          <p:cNvSpPr txBox="1"/>
          <p:nvPr>
            <p:ph idx="4294967295" type="title"/>
          </p:nvPr>
        </p:nvSpPr>
        <p:spPr>
          <a:xfrm>
            <a:off x="3279750" y="2158601"/>
            <a:ext cx="25845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chemeClr val="accent6"/>
                </a:solidFill>
              </a:rPr>
              <a:t>87.813%</a:t>
            </a:r>
            <a:endParaRPr sz="3400">
              <a:solidFill>
                <a:schemeClr val="accent6"/>
              </a:solidFill>
            </a:endParaRPr>
          </a:p>
        </p:txBody>
      </p:sp>
      <p:sp>
        <p:nvSpPr>
          <p:cNvPr id="287" name="Google Shape;287;p53"/>
          <p:cNvSpPr txBox="1"/>
          <p:nvPr>
            <p:ph idx="4294967295" type="subTitle"/>
          </p:nvPr>
        </p:nvSpPr>
        <p:spPr>
          <a:xfrm>
            <a:off x="3662400" y="3005901"/>
            <a:ext cx="1819200" cy="63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accent6"/>
                </a:solidFill>
              </a:rPr>
              <a:t>Multi Layer Perceptron (MLP)</a:t>
            </a:r>
            <a:endParaRPr sz="1400">
              <a:solidFill>
                <a:schemeClr val="accent6"/>
              </a:solidFill>
            </a:endParaRPr>
          </a:p>
        </p:txBody>
      </p:sp>
      <p:sp>
        <p:nvSpPr>
          <p:cNvPr id="288" name="Google Shape;288;p53"/>
          <p:cNvSpPr/>
          <p:nvPr/>
        </p:nvSpPr>
        <p:spPr>
          <a:xfrm>
            <a:off x="6246905" y="1319200"/>
            <a:ext cx="1819200" cy="1819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3"/>
          <p:cNvSpPr txBox="1"/>
          <p:nvPr>
            <p:ph idx="4294967295" type="title"/>
          </p:nvPr>
        </p:nvSpPr>
        <p:spPr>
          <a:xfrm>
            <a:off x="5864240" y="1593759"/>
            <a:ext cx="25845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solidFill>
                  <a:schemeClr val="accent6"/>
                </a:solidFill>
              </a:rPr>
              <a:t>80.625</a:t>
            </a:r>
            <a:r>
              <a:rPr lang="en" sz="2700">
                <a:solidFill>
                  <a:schemeClr val="accent6"/>
                </a:solidFill>
              </a:rPr>
              <a:t>%</a:t>
            </a:r>
            <a:endParaRPr sz="2700">
              <a:solidFill>
                <a:schemeClr val="accent6"/>
              </a:solidFill>
            </a:endParaRPr>
          </a:p>
        </p:txBody>
      </p:sp>
      <p:sp>
        <p:nvSpPr>
          <p:cNvPr id="290" name="Google Shape;290;p53"/>
          <p:cNvSpPr txBox="1"/>
          <p:nvPr>
            <p:ph idx="4294967295" type="subTitle"/>
          </p:nvPr>
        </p:nvSpPr>
        <p:spPr>
          <a:xfrm>
            <a:off x="6397345" y="2223058"/>
            <a:ext cx="1518300" cy="63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accent6"/>
                </a:solidFill>
              </a:rPr>
              <a:t>Single Perceptron</a:t>
            </a:r>
            <a:endParaRPr sz="1400">
              <a:solidFill>
                <a:schemeClr val="accent6"/>
              </a:solidFill>
            </a:endParaRPr>
          </a:p>
        </p:txBody>
      </p:sp>
      <p:cxnSp>
        <p:nvCxnSpPr>
          <p:cNvPr id="291" name="Google Shape;291;p53"/>
          <p:cNvCxnSpPr>
            <a:stCxn id="288" idx="0"/>
          </p:cNvCxnSpPr>
          <p:nvPr/>
        </p:nvCxnSpPr>
        <p:spPr>
          <a:xfrm rot="10800000">
            <a:off x="7156505" y="-320000"/>
            <a:ext cx="0" cy="1639200"/>
          </a:xfrm>
          <a:prstGeom prst="straightConnector1">
            <a:avLst/>
          </a:prstGeom>
          <a:noFill/>
          <a:ln cap="flat" cmpd="sng" w="19050">
            <a:solidFill>
              <a:schemeClr val="accent3"/>
            </a:solidFill>
            <a:prstDash val="solid"/>
            <a:round/>
            <a:headEnd len="med" w="med" type="none"/>
            <a:tailEnd len="med" w="med" type="none"/>
          </a:ln>
        </p:spPr>
      </p:cxnSp>
      <p:cxnSp>
        <p:nvCxnSpPr>
          <p:cNvPr id="292" name="Google Shape;292;p53"/>
          <p:cNvCxnSpPr>
            <a:stCxn id="285" idx="4"/>
          </p:cNvCxnSpPr>
          <p:nvPr/>
        </p:nvCxnSpPr>
        <p:spPr>
          <a:xfrm>
            <a:off x="4572000" y="4191025"/>
            <a:ext cx="0" cy="1362000"/>
          </a:xfrm>
          <a:prstGeom prst="straightConnector1">
            <a:avLst/>
          </a:prstGeom>
          <a:noFill/>
          <a:ln cap="flat" cmpd="sng" w="19050">
            <a:solidFill>
              <a:schemeClr val="accent1"/>
            </a:solidFill>
            <a:prstDash val="solid"/>
            <a:round/>
            <a:headEnd len="med" w="med" type="none"/>
            <a:tailEnd len="med" w="med" type="none"/>
          </a:ln>
        </p:spPr>
      </p:cxnSp>
      <p:cxnSp>
        <p:nvCxnSpPr>
          <p:cNvPr id="293" name="Google Shape;293;p53"/>
          <p:cNvCxnSpPr>
            <a:stCxn id="282" idx="4"/>
          </p:cNvCxnSpPr>
          <p:nvPr/>
        </p:nvCxnSpPr>
        <p:spPr>
          <a:xfrm>
            <a:off x="1987505" y="4558625"/>
            <a:ext cx="0" cy="712800"/>
          </a:xfrm>
          <a:prstGeom prst="straightConnector1">
            <a:avLst/>
          </a:prstGeom>
          <a:noFill/>
          <a:ln cap="flat" cmpd="sng" w="19050">
            <a:solidFill>
              <a:schemeClr val="accent2"/>
            </a:solidFill>
            <a:prstDash val="solid"/>
            <a:round/>
            <a:headEnd len="med" w="med" type="none"/>
            <a:tailEnd len="med" w="med" type="none"/>
          </a:ln>
        </p:spPr>
      </p:cxnSp>
      <p:sp>
        <p:nvSpPr>
          <p:cNvPr id="294" name="Google Shape;294;p53"/>
          <p:cNvSpPr txBox="1"/>
          <p:nvPr/>
        </p:nvSpPr>
        <p:spPr>
          <a:xfrm>
            <a:off x="1026200" y="1498675"/>
            <a:ext cx="2109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MLP has the best accuracy among all 3 models.</a:t>
            </a:r>
            <a:endParaRPr>
              <a:solidFill>
                <a:schemeClr val="lt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00" name="Google Shape;300;p54"/>
          <p:cNvSpPr txBox="1"/>
          <p:nvPr>
            <p:ph idx="1" type="body"/>
          </p:nvPr>
        </p:nvSpPr>
        <p:spPr>
          <a:xfrm>
            <a:off x="938500" y="1288900"/>
            <a:ext cx="5472600" cy="36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Mini Project is about predicting the quality of Red Wine using various machine learning techniques. We have  compared the accuracy of each technique used in prediction of quality and it was found that these classifiers performed well. We have also found that the MLP classifier performed better compared to all other classifiers for red wine data set. </a:t>
            </a:r>
            <a:endParaRPr/>
          </a:p>
          <a:p>
            <a:pPr indent="0" lvl="0" marL="0" rtl="0" algn="l">
              <a:spcBef>
                <a:spcPts val="1600"/>
              </a:spcBef>
              <a:spcAft>
                <a:spcPts val="1600"/>
              </a:spcAft>
              <a:buNone/>
            </a:pPr>
            <a:r>
              <a:rPr lang="en"/>
              <a:t>In future we can try other performance measures and other machine learning techniques for better comparison on results, to improve class-wise accuracy and select a robust model to </a:t>
            </a:r>
            <a:r>
              <a:rPr lang="en"/>
              <a:t>predict</a:t>
            </a:r>
            <a:r>
              <a:rPr lang="en"/>
              <a:t> the quality of red wine. This analysis will help the industries to predict the quality of the different type of wines based on certain attributes and also it will helpful for them to make good product in the future.</a:t>
            </a:r>
            <a:endParaRPr/>
          </a:p>
        </p:txBody>
      </p:sp>
      <p:cxnSp>
        <p:nvCxnSpPr>
          <p:cNvPr id="301" name="Google Shape;301;p54"/>
          <p:cNvCxnSpPr>
            <a:endCxn id="299" idx="0"/>
          </p:cNvCxnSpPr>
          <p:nvPr/>
        </p:nvCxnSpPr>
        <p:spPr>
          <a:xfrm>
            <a:off x="1026250" y="414125"/>
            <a:ext cx="2226900" cy="30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CONTENT</a:t>
            </a:r>
            <a:endParaRPr sz="2800"/>
          </a:p>
        </p:txBody>
      </p:sp>
      <p:sp>
        <p:nvSpPr>
          <p:cNvPr id="167" name="Google Shape;167;p37"/>
          <p:cNvSpPr txBox="1"/>
          <p:nvPr>
            <p:ph idx="1" type="body"/>
          </p:nvPr>
        </p:nvSpPr>
        <p:spPr>
          <a:xfrm>
            <a:off x="938500" y="1386425"/>
            <a:ext cx="5814000" cy="3452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Problem Definition</a:t>
            </a:r>
            <a:endParaRPr sz="1600"/>
          </a:p>
          <a:p>
            <a:pPr indent="-330200" lvl="0" marL="457200" rtl="0" algn="l">
              <a:spcBef>
                <a:spcPts val="0"/>
              </a:spcBef>
              <a:spcAft>
                <a:spcPts val="0"/>
              </a:spcAft>
              <a:buSzPts val="1600"/>
              <a:buChar char="●"/>
            </a:pPr>
            <a:r>
              <a:rPr lang="en" sz="1600"/>
              <a:t>Dataset Description</a:t>
            </a:r>
            <a:endParaRPr sz="1600"/>
          </a:p>
          <a:p>
            <a:pPr indent="-330200" lvl="0" marL="457200" rtl="0" algn="l">
              <a:spcBef>
                <a:spcPts val="0"/>
              </a:spcBef>
              <a:spcAft>
                <a:spcPts val="0"/>
              </a:spcAft>
              <a:buSzPts val="1600"/>
              <a:buChar char="●"/>
            </a:pPr>
            <a:r>
              <a:rPr lang="en" sz="1600"/>
              <a:t>Literature Survey</a:t>
            </a:r>
            <a:endParaRPr sz="1600"/>
          </a:p>
          <a:p>
            <a:pPr indent="-330200" lvl="0" marL="457200" rtl="0" algn="l">
              <a:spcBef>
                <a:spcPts val="0"/>
              </a:spcBef>
              <a:spcAft>
                <a:spcPts val="0"/>
              </a:spcAft>
              <a:buSzPts val="1600"/>
              <a:buChar char="●"/>
            </a:pPr>
            <a:r>
              <a:rPr lang="en" sz="1600"/>
              <a:t>Results and Discussion</a:t>
            </a:r>
            <a:endParaRPr sz="1600"/>
          </a:p>
          <a:p>
            <a:pPr indent="-330200" lvl="0" marL="457200" rtl="0" algn="l">
              <a:spcBef>
                <a:spcPts val="0"/>
              </a:spcBef>
              <a:spcAft>
                <a:spcPts val="0"/>
              </a:spcAft>
              <a:buSzPts val="1600"/>
              <a:buChar char="●"/>
            </a:pPr>
            <a:r>
              <a:rPr lang="en" sz="1600"/>
              <a:t>Accuracy </a:t>
            </a:r>
            <a:r>
              <a:rPr lang="en" sz="1600"/>
              <a:t>Comparison</a:t>
            </a:r>
            <a:endParaRPr sz="1600"/>
          </a:p>
          <a:p>
            <a:pPr indent="-330200" lvl="0" marL="457200" rtl="0" algn="l">
              <a:spcBef>
                <a:spcPts val="0"/>
              </a:spcBef>
              <a:spcAft>
                <a:spcPts val="0"/>
              </a:spcAft>
              <a:buSzPts val="1600"/>
              <a:buChar char="●"/>
            </a:pPr>
            <a:r>
              <a:rPr lang="en" sz="1600"/>
              <a:t>Conclusion</a:t>
            </a:r>
            <a:endParaRPr sz="1600"/>
          </a:p>
          <a:p>
            <a:pPr indent="-330200" lvl="0" marL="457200" rtl="0" algn="l">
              <a:spcBef>
                <a:spcPts val="0"/>
              </a:spcBef>
              <a:spcAft>
                <a:spcPts val="0"/>
              </a:spcAft>
              <a:buSzPts val="1600"/>
              <a:buChar char="●"/>
            </a:pPr>
            <a:r>
              <a:rPr lang="en" sz="1600"/>
              <a:t>References</a:t>
            </a:r>
            <a:endParaRPr sz="1600"/>
          </a:p>
        </p:txBody>
      </p:sp>
      <p:cxnSp>
        <p:nvCxnSpPr>
          <p:cNvPr id="168" name="Google Shape;168;p37"/>
          <p:cNvCxnSpPr/>
          <p:nvPr/>
        </p:nvCxnSpPr>
        <p:spPr>
          <a:xfrm>
            <a:off x="1026250" y="414125"/>
            <a:ext cx="1952700" cy="3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07" name="Google Shape;307;p55"/>
          <p:cNvSpPr txBox="1"/>
          <p:nvPr>
            <p:ph idx="1" type="body"/>
          </p:nvPr>
        </p:nvSpPr>
        <p:spPr>
          <a:xfrm>
            <a:off x="938500" y="1288900"/>
            <a:ext cx="5472600" cy="30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bar plots plotted I come to an conclusion that not all input features are essential and affect the data, for example from the bar plot against quality and residual sugar we see that as the quality increases residual sugar is moderate and does not have change drastically. So this feature is not so essential as compared to others like alcohol and citric acid, so we can drop this feature while feature selection.</a:t>
            </a:r>
            <a:endParaRPr/>
          </a:p>
          <a:p>
            <a:pPr indent="0" lvl="0" marL="0" rtl="0" algn="l">
              <a:spcBef>
                <a:spcPts val="1600"/>
              </a:spcBef>
              <a:spcAft>
                <a:spcPts val="1600"/>
              </a:spcAft>
              <a:buNone/>
            </a:pPr>
            <a:r>
              <a:rPr lang="en"/>
              <a:t>Also, like this we can drop </a:t>
            </a:r>
            <a:r>
              <a:rPr lang="en"/>
              <a:t>some more</a:t>
            </a:r>
            <a:r>
              <a:rPr lang="en"/>
              <a:t> features, which do not affect the quality, to get the accurate quality of wine using different models.</a:t>
            </a:r>
            <a:endParaRPr/>
          </a:p>
        </p:txBody>
      </p:sp>
      <p:cxnSp>
        <p:nvCxnSpPr>
          <p:cNvPr id="308" name="Google Shape;308;p55"/>
          <p:cNvCxnSpPr>
            <a:endCxn id="306" idx="0"/>
          </p:cNvCxnSpPr>
          <p:nvPr/>
        </p:nvCxnSpPr>
        <p:spPr>
          <a:xfrm>
            <a:off x="1026250" y="414125"/>
            <a:ext cx="2226900" cy="30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14" name="Google Shape;314;p56"/>
          <p:cNvSpPr txBox="1"/>
          <p:nvPr>
            <p:ph idx="1" type="body"/>
          </p:nvPr>
        </p:nvSpPr>
        <p:spPr>
          <a:xfrm>
            <a:off x="938500" y="1538825"/>
            <a:ext cx="5472600" cy="281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u="sng">
                <a:solidFill>
                  <a:schemeClr val="hlink"/>
                </a:solidFill>
                <a:hlinkClick r:id="rId3"/>
              </a:rPr>
              <a:t>https://www.diva-portal.org/smash/get/diva2:1574730/FULLTEXT01.pdf</a:t>
            </a:r>
            <a:endParaRPr/>
          </a:p>
          <a:p>
            <a:pPr indent="-317500" lvl="0" marL="457200" rtl="0" algn="l">
              <a:spcBef>
                <a:spcPts val="0"/>
              </a:spcBef>
              <a:spcAft>
                <a:spcPts val="0"/>
              </a:spcAft>
              <a:buSzPts val="1400"/>
              <a:buChar char="●"/>
            </a:pPr>
            <a:r>
              <a:rPr lang="en" u="sng">
                <a:solidFill>
                  <a:schemeClr val="hlink"/>
                </a:solidFill>
                <a:hlinkClick r:id="rId4"/>
              </a:rPr>
              <a:t>https://www.ijrte.org/wp-content/uploads/papers/v10i1/A58540510121.pdf</a:t>
            </a:r>
            <a:endParaRPr/>
          </a:p>
          <a:p>
            <a:pPr indent="-317500" lvl="0" marL="457200" rtl="0" algn="l">
              <a:spcBef>
                <a:spcPts val="0"/>
              </a:spcBef>
              <a:spcAft>
                <a:spcPts val="0"/>
              </a:spcAft>
              <a:buSzPts val="1400"/>
              <a:buChar char="●"/>
            </a:pPr>
            <a:r>
              <a:rPr lang="en" u="sng">
                <a:solidFill>
                  <a:schemeClr val="hlink"/>
                </a:solidFill>
                <a:hlinkClick r:id="rId5"/>
              </a:rPr>
              <a:t>http://ijcsit.com/docs/Volume%207/vol7issue5/ijcsit20160705044.pdf</a:t>
            </a:r>
            <a:endParaRPr/>
          </a:p>
          <a:p>
            <a:pPr indent="-317500" lvl="0" marL="457200" rtl="0" algn="l">
              <a:spcBef>
                <a:spcPts val="0"/>
              </a:spcBef>
              <a:spcAft>
                <a:spcPts val="0"/>
              </a:spcAft>
              <a:buSzPts val="1400"/>
              <a:buChar char="●"/>
            </a:pPr>
            <a:r>
              <a:rPr lang="en" u="sng">
                <a:solidFill>
                  <a:schemeClr val="hlink"/>
                </a:solidFill>
                <a:hlinkClick r:id="rId6"/>
              </a:rPr>
              <a:t>https://ijcat.com/archieve/volume8/issue9/ijcatr08091010.pdf</a:t>
            </a:r>
            <a:endParaRPr/>
          </a:p>
          <a:p>
            <a:pPr indent="-317500" lvl="0" marL="457200" rtl="0" algn="l">
              <a:spcBef>
                <a:spcPts val="0"/>
              </a:spcBef>
              <a:spcAft>
                <a:spcPts val="0"/>
              </a:spcAft>
              <a:buSzPts val="1400"/>
              <a:buChar char="●"/>
            </a:pPr>
            <a:r>
              <a:rPr lang="en" u="sng">
                <a:solidFill>
                  <a:schemeClr val="hlink"/>
                </a:solidFill>
                <a:hlinkClick r:id="rId7"/>
              </a:rPr>
              <a:t>https://www.kaggle.com/vishalyo990/prediction-of-quality-of-wine/data</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cxnSp>
        <p:nvCxnSpPr>
          <p:cNvPr id="315" name="Google Shape;315;p56"/>
          <p:cNvCxnSpPr>
            <a:endCxn id="313" idx="0"/>
          </p:cNvCxnSpPr>
          <p:nvPr/>
        </p:nvCxnSpPr>
        <p:spPr>
          <a:xfrm>
            <a:off x="1026250" y="414125"/>
            <a:ext cx="2226900" cy="30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7"/>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THANK YOU!</a:t>
            </a:r>
            <a:endParaRPr sz="4000"/>
          </a:p>
        </p:txBody>
      </p:sp>
      <p:sp>
        <p:nvSpPr>
          <p:cNvPr id="321" name="Google Shape;321;p57"/>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 my instructor (Dr. Moumita Roy) for giving us this ML project.</a:t>
            </a:r>
            <a:endParaRPr/>
          </a:p>
          <a:p>
            <a:pPr indent="0" lvl="0" marL="0" rtl="0" algn="ctr">
              <a:spcBef>
                <a:spcPts val="0"/>
              </a:spcBef>
              <a:spcAft>
                <a:spcPts val="0"/>
              </a:spcAft>
              <a:buNone/>
            </a:pPr>
            <a:r>
              <a:rPr lang="en"/>
              <a:t>I have learned many new things while doing this Project. </a:t>
            </a:r>
            <a:endParaRPr/>
          </a:p>
        </p:txBody>
      </p:sp>
      <p:cxnSp>
        <p:nvCxnSpPr>
          <p:cNvPr id="322" name="Google Shape;322;p57"/>
          <p:cNvCxnSpPr/>
          <p:nvPr/>
        </p:nvCxnSpPr>
        <p:spPr>
          <a:xfrm>
            <a:off x="2885700" y="3203297"/>
            <a:ext cx="3366900" cy="24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PROBLEM DEFINITION</a:t>
            </a:r>
            <a:endParaRPr sz="2800"/>
          </a:p>
        </p:txBody>
      </p:sp>
      <p:sp>
        <p:nvSpPr>
          <p:cNvPr id="174" name="Google Shape;174;p38"/>
          <p:cNvSpPr txBox="1"/>
          <p:nvPr>
            <p:ph idx="1" type="body"/>
          </p:nvPr>
        </p:nvSpPr>
        <p:spPr>
          <a:xfrm>
            <a:off x="938500" y="1386425"/>
            <a:ext cx="5814000" cy="345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recent years there is a modest increase in the wine consumption as it has been found that wine consumption has a positive correlation to the heart rate variability. With the increase in the consumption wine industries are looking for alternatives to produce good quality wine at less cost. </a:t>
            </a:r>
            <a:endParaRPr/>
          </a:p>
          <a:p>
            <a:pPr indent="0" lvl="0" marL="0" rtl="0" algn="l">
              <a:spcBef>
                <a:spcPts val="1600"/>
              </a:spcBef>
              <a:spcAft>
                <a:spcPts val="0"/>
              </a:spcAft>
              <a:buNone/>
            </a:pPr>
            <a:r>
              <a:rPr lang="en"/>
              <a:t>In the past due to lack of technological resources it become difficult for most of the industries to classify the wines based on the chemical analyses as it takes lot of time and also need more money. </a:t>
            </a:r>
            <a:endParaRPr/>
          </a:p>
          <a:p>
            <a:pPr indent="0" lvl="0" marL="0" rtl="0" algn="l">
              <a:spcBef>
                <a:spcPts val="1600"/>
              </a:spcBef>
              <a:spcAft>
                <a:spcPts val="1600"/>
              </a:spcAft>
              <a:buNone/>
            </a:pPr>
            <a:r>
              <a:rPr lang="en"/>
              <a:t>These days with the advent of the machine learning techniques it is possible to classify the wines as well as it is possible to figure out the importance of each chemical analyses parameters in the wine and which one to ignore for reduction of cost. </a:t>
            </a:r>
            <a:endParaRPr/>
          </a:p>
        </p:txBody>
      </p:sp>
      <p:cxnSp>
        <p:nvCxnSpPr>
          <p:cNvPr id="175" name="Google Shape;175;p38"/>
          <p:cNvCxnSpPr/>
          <p:nvPr/>
        </p:nvCxnSpPr>
        <p:spPr>
          <a:xfrm>
            <a:off x="1026200" y="414022"/>
            <a:ext cx="4251300" cy="24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9"/>
          <p:cNvSpPr txBox="1"/>
          <p:nvPr>
            <p:ph idx="1" type="body"/>
          </p:nvPr>
        </p:nvSpPr>
        <p:spPr>
          <a:xfrm>
            <a:off x="872850" y="1305825"/>
            <a:ext cx="7398300" cy="3252600"/>
          </a:xfrm>
          <a:prstGeom prst="rect">
            <a:avLst/>
          </a:prstGeom>
        </p:spPr>
        <p:txBody>
          <a:bodyPr anchorCtr="0" anchor="t" bIns="91425" lIns="91425" spcFirstLastPara="1" rIns="91425" wrap="square" tIns="91425">
            <a:noAutofit/>
          </a:bodyPr>
          <a:lstStyle/>
          <a:p>
            <a:pPr indent="0" lvl="0" marL="0" rtl="0" algn="l">
              <a:lnSpc>
                <a:spcPct val="130000"/>
              </a:lnSpc>
              <a:spcBef>
                <a:spcPts val="1000"/>
              </a:spcBef>
              <a:spcAft>
                <a:spcPts val="0"/>
              </a:spcAft>
              <a:buNone/>
            </a:pPr>
            <a:r>
              <a:rPr lang="en" sz="1300"/>
              <a:t>Given two multivariate datasets for red and white wine , from the north of Portugal we have to predict the quality of the wine based on physicochemical tests. </a:t>
            </a:r>
            <a:endParaRPr sz="1300"/>
          </a:p>
          <a:p>
            <a:pPr indent="0" lvl="0" marL="0" rtl="0" algn="l">
              <a:lnSpc>
                <a:spcPct val="130000"/>
              </a:lnSpc>
              <a:spcBef>
                <a:spcPts val="1000"/>
              </a:spcBef>
              <a:spcAft>
                <a:spcPts val="0"/>
              </a:spcAft>
              <a:buNone/>
            </a:pPr>
            <a:r>
              <a:rPr lang="en" sz="1300"/>
              <a:t>Link for Dataset - ( </a:t>
            </a:r>
            <a:r>
              <a:rPr lang="en" sz="1300" u="sng">
                <a:solidFill>
                  <a:schemeClr val="dk2"/>
                </a:solidFill>
                <a:hlinkClick r:id="rId3">
                  <a:extLst>
                    <a:ext uri="{A12FA001-AC4F-418D-AE19-62706E023703}">
                      <ahyp:hlinkClr val="tx"/>
                    </a:ext>
                  </a:extLst>
                </a:hlinkClick>
              </a:rPr>
              <a:t>https://archive.ics.uci.edu/ml/datasets/wine+quality</a:t>
            </a:r>
            <a:r>
              <a:rPr lang="en" sz="1300">
                <a:solidFill>
                  <a:schemeClr val="dk2"/>
                </a:solidFill>
              </a:rPr>
              <a:t> </a:t>
            </a:r>
            <a:r>
              <a:rPr lang="en" sz="1300"/>
              <a:t>)</a:t>
            </a:r>
            <a:endParaRPr sz="1300"/>
          </a:p>
          <a:p>
            <a:pPr indent="0" lvl="0" marL="0" rtl="0" algn="l">
              <a:lnSpc>
                <a:spcPct val="130000"/>
              </a:lnSpc>
              <a:spcBef>
                <a:spcPts val="1000"/>
              </a:spcBef>
              <a:spcAft>
                <a:spcPts val="0"/>
              </a:spcAft>
              <a:buNone/>
            </a:pPr>
            <a:r>
              <a:rPr lang="en" sz="1300"/>
              <a:t>These datasets can be viewed as classification or regression tasks.</a:t>
            </a:r>
            <a:endParaRPr sz="1300"/>
          </a:p>
          <a:p>
            <a:pPr indent="0" lvl="0" marL="0" rtl="0" algn="l">
              <a:spcBef>
                <a:spcPts val="1200"/>
              </a:spcBef>
              <a:spcAft>
                <a:spcPts val="0"/>
              </a:spcAft>
              <a:buNone/>
            </a:pPr>
            <a:r>
              <a:rPr lang="en" sz="1300"/>
              <a:t>Features:</a:t>
            </a:r>
            <a:endParaRPr sz="1300"/>
          </a:p>
          <a:p>
            <a:pPr indent="0" lvl="0" marL="0" rtl="0" algn="l">
              <a:spcBef>
                <a:spcPts val="1200"/>
              </a:spcBef>
              <a:spcAft>
                <a:spcPts val="0"/>
              </a:spcAft>
              <a:buNone/>
            </a:pPr>
            <a:r>
              <a:rPr lang="en" sz="1300"/>
              <a:t>fixed acidity, volatile acidity, citric acid, residual sugar, chlorides, free sulfur dioxide, total sulfur dioxide, density, pH, sulphates, alcohol</a:t>
            </a:r>
            <a:endParaRPr sz="1300"/>
          </a:p>
          <a:p>
            <a:pPr indent="0" lvl="0" marL="0" rtl="0" algn="l">
              <a:spcBef>
                <a:spcPts val="1200"/>
              </a:spcBef>
              <a:spcAft>
                <a:spcPts val="0"/>
              </a:spcAft>
              <a:buNone/>
            </a:pPr>
            <a:r>
              <a:rPr lang="en" sz="1300"/>
              <a:t>Output variable (based on sensory data):</a:t>
            </a:r>
            <a:endParaRPr sz="1300"/>
          </a:p>
          <a:p>
            <a:pPr indent="0" lvl="0" marL="0" rtl="0" algn="l">
              <a:spcBef>
                <a:spcPts val="1000"/>
              </a:spcBef>
              <a:spcAft>
                <a:spcPts val="1000"/>
              </a:spcAft>
              <a:buNone/>
            </a:pPr>
            <a:r>
              <a:rPr lang="en" sz="1300"/>
              <a:t>quality (score between 0 and 10)</a:t>
            </a:r>
            <a:endParaRPr sz="1300"/>
          </a:p>
        </p:txBody>
      </p:sp>
      <p:sp>
        <p:nvSpPr>
          <p:cNvPr id="181" name="Google Shape;181;p3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2"/>
                </a:solidFill>
              </a:rPr>
              <a:t>DATASET DESCRIPTION</a:t>
            </a:r>
            <a:endParaRPr sz="2800"/>
          </a:p>
        </p:txBody>
      </p:sp>
      <p:cxnSp>
        <p:nvCxnSpPr>
          <p:cNvPr id="182" name="Google Shape;182;p39"/>
          <p:cNvCxnSpPr/>
          <p:nvPr/>
        </p:nvCxnSpPr>
        <p:spPr>
          <a:xfrm>
            <a:off x="1026200" y="414022"/>
            <a:ext cx="4422000" cy="3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2"/>
                </a:solidFill>
              </a:rPr>
              <a:t>DATASET DESCRIPTION</a:t>
            </a:r>
            <a:endParaRPr/>
          </a:p>
        </p:txBody>
      </p:sp>
      <p:sp>
        <p:nvSpPr>
          <p:cNvPr id="188" name="Google Shape;188;p40"/>
          <p:cNvSpPr txBox="1"/>
          <p:nvPr>
            <p:ph idx="1" type="body"/>
          </p:nvPr>
        </p:nvSpPr>
        <p:spPr>
          <a:xfrm>
            <a:off x="1026200" y="1605700"/>
            <a:ext cx="7300800" cy="27609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Font typeface="Montserrat"/>
              <a:buChar char="●"/>
            </a:pPr>
            <a:r>
              <a:rPr b="1" lang="en" sz="1500"/>
              <a:t>Number of Instances: </a:t>
            </a:r>
            <a:endParaRPr b="1" sz="1500"/>
          </a:p>
          <a:p>
            <a:pPr indent="-323850" lvl="1" marL="914400" rtl="0" algn="l">
              <a:lnSpc>
                <a:spcPct val="115000"/>
              </a:lnSpc>
              <a:spcBef>
                <a:spcPts val="0"/>
              </a:spcBef>
              <a:spcAft>
                <a:spcPts val="0"/>
              </a:spcAft>
              <a:buClr>
                <a:schemeClr val="lt1"/>
              </a:buClr>
              <a:buSzPts val="1500"/>
              <a:buFont typeface="Montserrat"/>
              <a:buChar char="○"/>
            </a:pPr>
            <a:r>
              <a:rPr lang="en" sz="1500"/>
              <a:t>red wine - 1599</a:t>
            </a:r>
            <a:endParaRPr sz="1500"/>
          </a:p>
          <a:p>
            <a:pPr indent="-323850" lvl="1" marL="914400" rtl="0" algn="l">
              <a:lnSpc>
                <a:spcPct val="115000"/>
              </a:lnSpc>
              <a:spcBef>
                <a:spcPts val="0"/>
              </a:spcBef>
              <a:spcAft>
                <a:spcPts val="0"/>
              </a:spcAft>
              <a:buClr>
                <a:schemeClr val="lt1"/>
              </a:buClr>
              <a:buSzPts val="1500"/>
              <a:buFont typeface="Montserrat"/>
              <a:buChar char="○"/>
            </a:pPr>
            <a:r>
              <a:rPr lang="en" sz="1500"/>
              <a:t>white wine - 4898</a:t>
            </a:r>
            <a:endParaRPr sz="1500"/>
          </a:p>
          <a:p>
            <a:pPr indent="-323850" lvl="0" marL="457200" rtl="0" algn="l">
              <a:lnSpc>
                <a:spcPct val="115000"/>
              </a:lnSpc>
              <a:spcBef>
                <a:spcPts val="0"/>
              </a:spcBef>
              <a:spcAft>
                <a:spcPts val="0"/>
              </a:spcAft>
              <a:buClr>
                <a:schemeClr val="lt1"/>
              </a:buClr>
              <a:buSzPts val="1500"/>
              <a:buFont typeface="Comic Sans MS"/>
              <a:buChar char="●"/>
            </a:pPr>
            <a:r>
              <a:rPr b="1" lang="en" sz="1500"/>
              <a:t>Number of Attributes:</a:t>
            </a:r>
            <a:r>
              <a:rPr lang="en" sz="1500"/>
              <a:t> 11 + output attribute</a:t>
            </a:r>
            <a:endParaRPr sz="1500"/>
          </a:p>
          <a:p>
            <a:pPr indent="-323850" lvl="0" marL="457200" rtl="0" algn="l">
              <a:lnSpc>
                <a:spcPct val="115000"/>
              </a:lnSpc>
              <a:spcBef>
                <a:spcPts val="0"/>
              </a:spcBef>
              <a:spcAft>
                <a:spcPts val="0"/>
              </a:spcAft>
              <a:buClr>
                <a:schemeClr val="lt1"/>
              </a:buClr>
              <a:buSzPts val="1500"/>
              <a:buFont typeface="Comic Sans MS"/>
              <a:buChar char="●"/>
            </a:pPr>
            <a:r>
              <a:rPr b="1" lang="en" sz="1500"/>
              <a:t>Number of Features:</a:t>
            </a:r>
            <a:r>
              <a:rPr lang="en" sz="1500"/>
              <a:t> 11</a:t>
            </a:r>
            <a:endParaRPr sz="1500"/>
          </a:p>
          <a:p>
            <a:pPr indent="-323850" lvl="0" marL="457200" rtl="0" algn="l">
              <a:lnSpc>
                <a:spcPct val="115000"/>
              </a:lnSpc>
              <a:spcBef>
                <a:spcPts val="0"/>
              </a:spcBef>
              <a:spcAft>
                <a:spcPts val="0"/>
              </a:spcAft>
              <a:buClr>
                <a:schemeClr val="lt1"/>
              </a:buClr>
              <a:buSzPts val="1500"/>
              <a:buFont typeface="Comic Sans MS"/>
              <a:buChar char="●"/>
            </a:pPr>
            <a:r>
              <a:rPr b="1" lang="en" sz="1500"/>
              <a:t>Pattern:</a:t>
            </a:r>
            <a:r>
              <a:rPr lang="en" sz="1500"/>
              <a:t> Wine </a:t>
            </a:r>
            <a:endParaRPr sz="1500"/>
          </a:p>
          <a:p>
            <a:pPr indent="-323850" lvl="0" marL="457200" rtl="0" algn="l">
              <a:lnSpc>
                <a:spcPct val="115000"/>
              </a:lnSpc>
              <a:spcBef>
                <a:spcPts val="0"/>
              </a:spcBef>
              <a:spcAft>
                <a:spcPts val="0"/>
              </a:spcAft>
              <a:buClr>
                <a:schemeClr val="lt1"/>
              </a:buClr>
              <a:buSzPts val="1500"/>
              <a:buFont typeface="Comic Sans MS"/>
              <a:buChar char="●"/>
            </a:pPr>
            <a:r>
              <a:rPr b="1" lang="en" sz="1500"/>
              <a:t>Missing Attribute Values:</a:t>
            </a:r>
            <a:r>
              <a:rPr lang="en" sz="1500"/>
              <a:t> None</a:t>
            </a:r>
            <a:endParaRPr sz="1500"/>
          </a:p>
          <a:p>
            <a:pPr indent="-323850" lvl="0" marL="457200" rtl="0" algn="l">
              <a:lnSpc>
                <a:spcPct val="115000"/>
              </a:lnSpc>
              <a:spcBef>
                <a:spcPts val="0"/>
              </a:spcBef>
              <a:spcAft>
                <a:spcPts val="0"/>
              </a:spcAft>
              <a:buClr>
                <a:schemeClr val="lt1"/>
              </a:buClr>
              <a:buSzPts val="1500"/>
              <a:buFont typeface="Comic Sans MS"/>
              <a:buChar char="●"/>
            </a:pPr>
            <a:r>
              <a:rPr b="1" lang="en" sz="1500"/>
              <a:t>Attribute Characteristics:</a:t>
            </a:r>
            <a:r>
              <a:rPr lang="en" sz="1500"/>
              <a:t> Real</a:t>
            </a:r>
            <a:endParaRPr sz="1500"/>
          </a:p>
          <a:p>
            <a:pPr indent="0" lvl="0" marL="0" rtl="0" algn="l">
              <a:spcBef>
                <a:spcPts val="0"/>
              </a:spcBef>
              <a:spcAft>
                <a:spcPts val="1600"/>
              </a:spcAft>
              <a:buNone/>
            </a:pPr>
            <a:r>
              <a:t/>
            </a:r>
            <a:endParaRPr sz="1300"/>
          </a:p>
        </p:txBody>
      </p:sp>
      <p:cxnSp>
        <p:nvCxnSpPr>
          <p:cNvPr id="189" name="Google Shape;189;p40"/>
          <p:cNvCxnSpPr/>
          <p:nvPr/>
        </p:nvCxnSpPr>
        <p:spPr>
          <a:xfrm>
            <a:off x="1026200" y="414022"/>
            <a:ext cx="4422000" cy="3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2"/>
                </a:solidFill>
              </a:rPr>
              <a:t>DATASET DESCRIPTION</a:t>
            </a:r>
            <a:endParaRPr/>
          </a:p>
        </p:txBody>
      </p:sp>
      <p:sp>
        <p:nvSpPr>
          <p:cNvPr id="195" name="Google Shape;195;p41"/>
          <p:cNvSpPr txBox="1"/>
          <p:nvPr>
            <p:ph idx="1" type="body"/>
          </p:nvPr>
        </p:nvSpPr>
        <p:spPr>
          <a:xfrm>
            <a:off x="1026200" y="2583175"/>
            <a:ext cx="7300800" cy="226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As we can see, wine with quality 5 and 6 are more in number and wine of </a:t>
            </a:r>
            <a:r>
              <a:rPr lang="en" sz="1500"/>
              <a:t>quality</a:t>
            </a:r>
            <a:r>
              <a:rPr lang="en" sz="1500"/>
              <a:t> 1, 2, 9, 10 are no in the dataset.  So there are no training samples for the best and worst wines.</a:t>
            </a:r>
            <a:endParaRPr sz="1500"/>
          </a:p>
          <a:p>
            <a:pPr indent="0" lvl="0" marL="0" rtl="0" algn="l">
              <a:spcBef>
                <a:spcPts val="1600"/>
              </a:spcBef>
              <a:spcAft>
                <a:spcPts val="0"/>
              </a:spcAft>
              <a:buNone/>
            </a:pPr>
            <a:r>
              <a:rPr lang="en" sz="1500"/>
              <a:t>I have handled this by doing binary classification, i.e.  assigned wine quality &gt;=7 in positive class (good wine) and wine quality &lt;=6 in negative class (bad wine). This will reduce the imbalance problem.</a:t>
            </a:r>
            <a:endParaRPr sz="1500"/>
          </a:p>
          <a:p>
            <a:pPr indent="0" lvl="0" marL="0" rtl="0" algn="l">
              <a:spcBef>
                <a:spcPts val="1600"/>
              </a:spcBef>
              <a:spcAft>
                <a:spcPts val="0"/>
              </a:spcAft>
              <a:buNone/>
            </a:pPr>
            <a:r>
              <a:rPr lang="en" sz="1500"/>
              <a:t>There are many other methods to solve Class Imbalance Problem.</a:t>
            </a:r>
            <a:endParaRPr sz="1500"/>
          </a:p>
          <a:p>
            <a:pPr indent="0" lvl="0" marL="0" rtl="0" algn="l">
              <a:spcBef>
                <a:spcPts val="1600"/>
              </a:spcBef>
              <a:spcAft>
                <a:spcPts val="1600"/>
              </a:spcAft>
              <a:buNone/>
            </a:pPr>
            <a:r>
              <a:t/>
            </a:r>
            <a:endParaRPr sz="1500"/>
          </a:p>
        </p:txBody>
      </p:sp>
      <p:cxnSp>
        <p:nvCxnSpPr>
          <p:cNvPr id="196" name="Google Shape;196;p41"/>
          <p:cNvCxnSpPr/>
          <p:nvPr/>
        </p:nvCxnSpPr>
        <p:spPr>
          <a:xfrm>
            <a:off x="1026200" y="414022"/>
            <a:ext cx="4422000" cy="3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97" name="Google Shape;197;p41"/>
          <p:cNvPicPr preferRelativeResize="0"/>
          <p:nvPr/>
        </p:nvPicPr>
        <p:blipFill>
          <a:blip r:embed="rId3">
            <a:alphaModFix/>
          </a:blip>
          <a:stretch>
            <a:fillRect/>
          </a:stretch>
        </p:blipFill>
        <p:spPr>
          <a:xfrm>
            <a:off x="5523200" y="445026"/>
            <a:ext cx="3552600" cy="2159283"/>
          </a:xfrm>
          <a:prstGeom prst="rect">
            <a:avLst/>
          </a:prstGeom>
          <a:noFill/>
          <a:ln>
            <a:noFill/>
          </a:ln>
        </p:spPr>
      </p:pic>
      <p:sp>
        <p:nvSpPr>
          <p:cNvPr id="198" name="Google Shape;198;p41"/>
          <p:cNvSpPr txBox="1"/>
          <p:nvPr/>
        </p:nvSpPr>
        <p:spPr>
          <a:xfrm>
            <a:off x="1026200" y="1577850"/>
            <a:ext cx="38493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2200">
                <a:solidFill>
                  <a:schemeClr val="lt1"/>
                </a:solidFill>
                <a:latin typeface="Montserrat"/>
                <a:ea typeface="Montserrat"/>
                <a:cs typeface="Montserrat"/>
                <a:sym typeface="Montserrat"/>
              </a:rPr>
              <a:t>Class Imbalance Problem: </a:t>
            </a:r>
            <a:endParaRPr sz="21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2"/>
                </a:solidFill>
              </a:rPr>
              <a:t>DATASET DESCRIPTION</a:t>
            </a:r>
            <a:endParaRPr/>
          </a:p>
        </p:txBody>
      </p:sp>
      <p:sp>
        <p:nvSpPr>
          <p:cNvPr id="204" name="Google Shape;204;p42"/>
          <p:cNvSpPr txBox="1"/>
          <p:nvPr>
            <p:ph idx="1" type="body"/>
          </p:nvPr>
        </p:nvSpPr>
        <p:spPr>
          <a:xfrm>
            <a:off x="1026200" y="1605700"/>
            <a:ext cx="27030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Correlation Matrix:</a:t>
            </a:r>
            <a:endParaRPr b="1" sz="1500"/>
          </a:p>
          <a:p>
            <a:pPr indent="0" lvl="0" marL="0" rtl="0" algn="l">
              <a:spcBef>
                <a:spcPts val="1600"/>
              </a:spcBef>
              <a:spcAft>
                <a:spcPts val="0"/>
              </a:spcAft>
              <a:buNone/>
            </a:pPr>
            <a:r>
              <a:rPr lang="en" sz="1300"/>
              <a:t>Determines the correlation between every feature.</a:t>
            </a:r>
            <a:endParaRPr sz="1300"/>
          </a:p>
          <a:p>
            <a:pPr indent="0" lvl="0" marL="0" rtl="0" algn="l">
              <a:spcBef>
                <a:spcPts val="1600"/>
              </a:spcBef>
              <a:spcAft>
                <a:spcPts val="0"/>
              </a:spcAft>
              <a:buNone/>
            </a:pPr>
            <a:r>
              <a:rPr lang="en" sz="1300"/>
              <a:t>Positive value means inc in 1 feature will lead to inc in other feature.(Direct relation)</a:t>
            </a:r>
            <a:endParaRPr sz="1300"/>
          </a:p>
          <a:p>
            <a:pPr indent="0" lvl="0" marL="0" rtl="0" algn="l">
              <a:spcBef>
                <a:spcPts val="1600"/>
              </a:spcBef>
              <a:spcAft>
                <a:spcPts val="0"/>
              </a:spcAft>
              <a:buNone/>
            </a:pPr>
            <a:r>
              <a:rPr lang="en" sz="1300"/>
              <a:t>Negative value means inc in 1 feature will lead to dec in other feature.(Inverse relation)</a:t>
            </a:r>
            <a:endParaRPr sz="1300"/>
          </a:p>
          <a:p>
            <a:pPr indent="0" lvl="0" marL="0" rtl="0" algn="l">
              <a:spcBef>
                <a:spcPts val="1600"/>
              </a:spcBef>
              <a:spcAft>
                <a:spcPts val="1600"/>
              </a:spcAft>
              <a:buNone/>
            </a:pPr>
            <a:r>
              <a:t/>
            </a:r>
            <a:endParaRPr sz="1300"/>
          </a:p>
        </p:txBody>
      </p:sp>
      <p:cxnSp>
        <p:nvCxnSpPr>
          <p:cNvPr id="205" name="Google Shape;205;p42"/>
          <p:cNvCxnSpPr/>
          <p:nvPr/>
        </p:nvCxnSpPr>
        <p:spPr>
          <a:xfrm>
            <a:off x="1026200" y="414022"/>
            <a:ext cx="4422000" cy="3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06" name="Google Shape;206;p42"/>
          <p:cNvPicPr preferRelativeResize="0"/>
          <p:nvPr/>
        </p:nvPicPr>
        <p:blipFill>
          <a:blip r:embed="rId3">
            <a:alphaModFix/>
          </a:blip>
          <a:stretch>
            <a:fillRect/>
          </a:stretch>
        </p:blipFill>
        <p:spPr>
          <a:xfrm>
            <a:off x="4125650" y="1072950"/>
            <a:ext cx="4586149" cy="382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3"/>
          <p:cNvSpPr txBox="1"/>
          <p:nvPr>
            <p:ph idx="1" type="body"/>
          </p:nvPr>
        </p:nvSpPr>
        <p:spPr>
          <a:xfrm>
            <a:off x="938500" y="1386425"/>
            <a:ext cx="7033800" cy="3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a:t>
            </a:r>
            <a:r>
              <a:rPr lang="en"/>
              <a:t>Er and Atasoy (2016) proposed a method to classify the quality of wines using three different classifier such as support vector machines, Random forest and k-nearest neighbourhood. They have used principal component analysis for feature selection and they found good result using Random forest algorithm.</a:t>
            </a:r>
            <a:endParaRPr/>
          </a:p>
          <a:p>
            <a:pPr indent="0" lvl="0" marL="0" rtl="0" algn="l">
              <a:spcBef>
                <a:spcPts val="1000"/>
              </a:spcBef>
              <a:spcAft>
                <a:spcPts val="1000"/>
              </a:spcAft>
              <a:buNone/>
            </a:pPr>
            <a:r>
              <a:rPr lang="en"/>
              <a:t>2) Paulo Cortez ,Juliana Teixeira,António CerdeiraFernando AlmeidaTelmo MatosJosé Reis wrote a paper on wine Quality assessment using Data Mining techniques.In this paper,they proposed a data mining approach to predict wine preferences that is based on easily available analytical tests at the certification step. A large dataset was considered with white vinho verde samples from the Minho region of Portugal. Wine quality is modeled under a regression approach, which preserves the order of the grades. 95% accuracy was obtained using these data mining techniques.</a:t>
            </a:r>
            <a:endParaRPr/>
          </a:p>
        </p:txBody>
      </p:sp>
      <p:sp>
        <p:nvSpPr>
          <p:cNvPr id="212" name="Google Shape;212;p43"/>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LITERATURE SURVEY</a:t>
            </a:r>
            <a:endParaRPr sz="2800"/>
          </a:p>
        </p:txBody>
      </p:sp>
      <p:cxnSp>
        <p:nvCxnSpPr>
          <p:cNvPr id="213" name="Google Shape;213;p43"/>
          <p:cNvCxnSpPr/>
          <p:nvPr/>
        </p:nvCxnSpPr>
        <p:spPr>
          <a:xfrm>
            <a:off x="1026200" y="414022"/>
            <a:ext cx="3971100" cy="492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4"/>
          <p:cNvSpPr txBox="1"/>
          <p:nvPr>
            <p:ph idx="1" type="body"/>
          </p:nvPr>
        </p:nvSpPr>
        <p:spPr>
          <a:xfrm>
            <a:off x="910350" y="600000"/>
            <a:ext cx="7323300" cy="39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a:t>
            </a:r>
            <a:r>
              <a:rPr lang="en"/>
              <a:t>Chen et al proposed an approach that will predict the grade of wine using the human savory reviews. They have used hierarchical clustering approach and association rule algorithm to process the reviews and predict the wine grade and they found an accuracy of 85.25% while predicting the grade.</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4) </a:t>
            </a:r>
            <a:r>
              <a:rPr lang="en"/>
              <a:t>Thakkar et al (2016) used analytical hierarchy process (ahp) to rank the attributes and then used different machine learning classifiers such as support vector machine and random forest and they found accuracy of 70.33% using random forest and 66.54% using SVM.</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5) Reddy and Govndarajulu (2017) used a user centric clustering approach to recommend the product. They have used red wine data set for the survey purpose. They have allocated relative voting to the attributes based on the literature review. Then they assigned weight to the attributes using Gaussian Distribution Process. They judged the quality based on the user preference group</a:t>
            </a:r>
            <a:endParaRPr/>
          </a:p>
          <a:p>
            <a:pPr indent="0" lvl="0" marL="0" rtl="0" algn="l">
              <a:spcBef>
                <a:spcPts val="1000"/>
              </a:spcBef>
              <a:spcAft>
                <a:spcPts val="10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